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 id="262" r:id="rId7"/>
    <p:sldId id="263" r:id="rId8"/>
    <p:sldId id="264" r:id="rId9"/>
    <p:sldId id="265"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4014F7B-EFF6-4DC6-9F3E-60D20C344BFD}" type="datetimeFigureOut">
              <a:rPr lang="en-US" smtClean="0"/>
              <a:t>11/18/2012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D720A3-6AD3-4B51-9C64-955C841E7A9C}" type="slidenum">
              <a:rPr lang="en-US" smtClean="0"/>
              <a:t>‹#›</a:t>
            </a:fld>
            <a:endParaRPr lang="en-US"/>
          </a:p>
        </p:txBody>
      </p:sp>
    </p:spTree>
    <p:extLst>
      <p:ext uri="{BB962C8B-B14F-4D97-AF65-F5344CB8AC3E}">
        <p14:creationId xmlns:p14="http://schemas.microsoft.com/office/powerpoint/2010/main" val="17904044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4014F7B-EFF6-4DC6-9F3E-60D20C344BFD}" type="datetimeFigureOut">
              <a:rPr lang="en-US" smtClean="0"/>
              <a:t>11/18/2012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D720A3-6AD3-4B51-9C64-955C841E7A9C}" type="slidenum">
              <a:rPr lang="en-US" smtClean="0"/>
              <a:t>‹#›</a:t>
            </a:fld>
            <a:endParaRPr lang="en-US"/>
          </a:p>
        </p:txBody>
      </p:sp>
    </p:spTree>
    <p:extLst>
      <p:ext uri="{BB962C8B-B14F-4D97-AF65-F5344CB8AC3E}">
        <p14:creationId xmlns:p14="http://schemas.microsoft.com/office/powerpoint/2010/main" val="42138221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4014F7B-EFF6-4DC6-9F3E-60D20C344BFD}" type="datetimeFigureOut">
              <a:rPr lang="en-US" smtClean="0"/>
              <a:t>11/18/2012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D720A3-6AD3-4B51-9C64-955C841E7A9C}" type="slidenum">
              <a:rPr lang="en-US" smtClean="0"/>
              <a:t>‹#›</a:t>
            </a:fld>
            <a:endParaRPr lang="en-US"/>
          </a:p>
        </p:txBody>
      </p:sp>
    </p:spTree>
    <p:extLst>
      <p:ext uri="{BB962C8B-B14F-4D97-AF65-F5344CB8AC3E}">
        <p14:creationId xmlns:p14="http://schemas.microsoft.com/office/powerpoint/2010/main" val="39222366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4014F7B-EFF6-4DC6-9F3E-60D20C344BFD}" type="datetimeFigureOut">
              <a:rPr lang="en-US" smtClean="0"/>
              <a:t>11/18/2012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D720A3-6AD3-4B51-9C64-955C841E7A9C}" type="slidenum">
              <a:rPr lang="en-US" smtClean="0"/>
              <a:t>‹#›</a:t>
            </a:fld>
            <a:endParaRPr lang="en-US"/>
          </a:p>
        </p:txBody>
      </p:sp>
    </p:spTree>
    <p:extLst>
      <p:ext uri="{BB962C8B-B14F-4D97-AF65-F5344CB8AC3E}">
        <p14:creationId xmlns:p14="http://schemas.microsoft.com/office/powerpoint/2010/main" val="38807166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4014F7B-EFF6-4DC6-9F3E-60D20C344BFD}" type="datetimeFigureOut">
              <a:rPr lang="en-US" smtClean="0"/>
              <a:t>11/18/2012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D720A3-6AD3-4B51-9C64-955C841E7A9C}" type="slidenum">
              <a:rPr lang="en-US" smtClean="0"/>
              <a:t>‹#›</a:t>
            </a:fld>
            <a:endParaRPr lang="en-US"/>
          </a:p>
        </p:txBody>
      </p:sp>
    </p:spTree>
    <p:extLst>
      <p:ext uri="{BB962C8B-B14F-4D97-AF65-F5344CB8AC3E}">
        <p14:creationId xmlns:p14="http://schemas.microsoft.com/office/powerpoint/2010/main" val="26527183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4014F7B-EFF6-4DC6-9F3E-60D20C344BFD}" type="datetimeFigureOut">
              <a:rPr lang="en-US" smtClean="0"/>
              <a:t>11/18/2012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D720A3-6AD3-4B51-9C64-955C841E7A9C}" type="slidenum">
              <a:rPr lang="en-US" smtClean="0"/>
              <a:t>‹#›</a:t>
            </a:fld>
            <a:endParaRPr lang="en-US"/>
          </a:p>
        </p:txBody>
      </p:sp>
    </p:spTree>
    <p:extLst>
      <p:ext uri="{BB962C8B-B14F-4D97-AF65-F5344CB8AC3E}">
        <p14:creationId xmlns:p14="http://schemas.microsoft.com/office/powerpoint/2010/main" val="23786089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4014F7B-EFF6-4DC6-9F3E-60D20C344BFD}" type="datetimeFigureOut">
              <a:rPr lang="en-US" smtClean="0"/>
              <a:t>11/18/2012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9D720A3-6AD3-4B51-9C64-955C841E7A9C}" type="slidenum">
              <a:rPr lang="en-US" smtClean="0"/>
              <a:t>‹#›</a:t>
            </a:fld>
            <a:endParaRPr lang="en-US"/>
          </a:p>
        </p:txBody>
      </p:sp>
    </p:spTree>
    <p:extLst>
      <p:ext uri="{BB962C8B-B14F-4D97-AF65-F5344CB8AC3E}">
        <p14:creationId xmlns:p14="http://schemas.microsoft.com/office/powerpoint/2010/main" val="7294580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4014F7B-EFF6-4DC6-9F3E-60D20C344BFD}" type="datetimeFigureOut">
              <a:rPr lang="en-US" smtClean="0"/>
              <a:t>11/18/2012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9D720A3-6AD3-4B51-9C64-955C841E7A9C}" type="slidenum">
              <a:rPr lang="en-US" smtClean="0"/>
              <a:t>‹#›</a:t>
            </a:fld>
            <a:endParaRPr lang="en-US"/>
          </a:p>
        </p:txBody>
      </p:sp>
    </p:spTree>
    <p:extLst>
      <p:ext uri="{BB962C8B-B14F-4D97-AF65-F5344CB8AC3E}">
        <p14:creationId xmlns:p14="http://schemas.microsoft.com/office/powerpoint/2010/main" val="280727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4014F7B-EFF6-4DC6-9F3E-60D20C344BFD}" type="datetimeFigureOut">
              <a:rPr lang="en-US" smtClean="0"/>
              <a:t>11/18/2012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9D720A3-6AD3-4B51-9C64-955C841E7A9C}" type="slidenum">
              <a:rPr lang="en-US" smtClean="0"/>
              <a:t>‹#›</a:t>
            </a:fld>
            <a:endParaRPr lang="en-US"/>
          </a:p>
        </p:txBody>
      </p:sp>
    </p:spTree>
    <p:extLst>
      <p:ext uri="{BB962C8B-B14F-4D97-AF65-F5344CB8AC3E}">
        <p14:creationId xmlns:p14="http://schemas.microsoft.com/office/powerpoint/2010/main" val="32213936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4014F7B-EFF6-4DC6-9F3E-60D20C344BFD}" type="datetimeFigureOut">
              <a:rPr lang="en-US" smtClean="0"/>
              <a:t>11/18/2012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D720A3-6AD3-4B51-9C64-955C841E7A9C}" type="slidenum">
              <a:rPr lang="en-US" smtClean="0"/>
              <a:t>‹#›</a:t>
            </a:fld>
            <a:endParaRPr lang="en-US"/>
          </a:p>
        </p:txBody>
      </p:sp>
    </p:spTree>
    <p:extLst>
      <p:ext uri="{BB962C8B-B14F-4D97-AF65-F5344CB8AC3E}">
        <p14:creationId xmlns:p14="http://schemas.microsoft.com/office/powerpoint/2010/main" val="13059380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4014F7B-EFF6-4DC6-9F3E-60D20C344BFD}" type="datetimeFigureOut">
              <a:rPr lang="en-US" smtClean="0"/>
              <a:t>11/18/2012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D720A3-6AD3-4B51-9C64-955C841E7A9C}" type="slidenum">
              <a:rPr lang="en-US" smtClean="0"/>
              <a:t>‹#›</a:t>
            </a:fld>
            <a:endParaRPr lang="en-US"/>
          </a:p>
        </p:txBody>
      </p:sp>
    </p:spTree>
    <p:extLst>
      <p:ext uri="{BB962C8B-B14F-4D97-AF65-F5344CB8AC3E}">
        <p14:creationId xmlns:p14="http://schemas.microsoft.com/office/powerpoint/2010/main" val="35930595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014F7B-EFF6-4DC6-9F3E-60D20C344BFD}" type="datetimeFigureOut">
              <a:rPr lang="en-US" smtClean="0"/>
              <a:t>11/18/2012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D720A3-6AD3-4B51-9C64-955C841E7A9C}" type="slidenum">
              <a:rPr lang="en-US" smtClean="0"/>
              <a:t>‹#›</a:t>
            </a:fld>
            <a:endParaRPr lang="en-US"/>
          </a:p>
        </p:txBody>
      </p:sp>
    </p:spTree>
    <p:extLst>
      <p:ext uri="{BB962C8B-B14F-4D97-AF65-F5344CB8AC3E}">
        <p14:creationId xmlns:p14="http://schemas.microsoft.com/office/powerpoint/2010/main" val="11772700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baseline="0">
          <a:solidFill>
            <a:srgbClr val="FF0000"/>
          </a:solidFill>
          <a:latin typeface="Denne's Old Handwriting" pitchFamily="2"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baseline="0">
          <a:solidFill>
            <a:schemeClr val="tx1"/>
          </a:solidFill>
          <a:latin typeface="Denne's Old Handwriting" pitchFamily="2" charset="0"/>
          <a:ea typeface="+mn-ea"/>
          <a:cs typeface="+mn-cs"/>
        </a:defRPr>
      </a:lvl1pPr>
      <a:lvl2pPr marL="742950" indent="-285750" algn="l" defTabSz="914400" rtl="0" eaLnBrk="1" latinLnBrk="0" hangingPunct="1">
        <a:spcBef>
          <a:spcPct val="20000"/>
        </a:spcBef>
        <a:buFont typeface="Arial" pitchFamily="34" charset="0"/>
        <a:buChar char="–"/>
        <a:defRPr sz="2800" kern="1200" baseline="0">
          <a:solidFill>
            <a:schemeClr val="tx1"/>
          </a:solidFill>
          <a:latin typeface="Denne's Old Handwriting" pitchFamily="2" charset="0"/>
          <a:ea typeface="+mn-ea"/>
          <a:cs typeface="+mn-cs"/>
        </a:defRPr>
      </a:lvl2pPr>
      <a:lvl3pPr marL="1143000" indent="-228600" algn="l" defTabSz="914400" rtl="0" eaLnBrk="1" latinLnBrk="0" hangingPunct="1">
        <a:spcBef>
          <a:spcPct val="20000"/>
        </a:spcBef>
        <a:buFont typeface="Arial" pitchFamily="34" charset="0"/>
        <a:buChar char="•"/>
        <a:defRPr sz="2400" kern="1200" baseline="0">
          <a:solidFill>
            <a:schemeClr val="tx1"/>
          </a:solidFill>
          <a:latin typeface="Denne's Old Handwriting" pitchFamily="2" charset="0"/>
          <a:ea typeface="+mn-ea"/>
          <a:cs typeface="+mn-cs"/>
        </a:defRPr>
      </a:lvl3pPr>
      <a:lvl4pPr marL="1600200" indent="-228600" algn="l" defTabSz="914400" rtl="0" eaLnBrk="1" latinLnBrk="0" hangingPunct="1">
        <a:spcBef>
          <a:spcPct val="20000"/>
        </a:spcBef>
        <a:buFont typeface="Arial" pitchFamily="34" charset="0"/>
        <a:buChar char="–"/>
        <a:defRPr sz="2000" kern="1200" baseline="0">
          <a:solidFill>
            <a:schemeClr val="tx1"/>
          </a:solidFill>
          <a:latin typeface="Denne's Old Handwriting" pitchFamily="2" charset="0"/>
          <a:ea typeface="+mn-ea"/>
          <a:cs typeface="+mn-cs"/>
        </a:defRPr>
      </a:lvl4pPr>
      <a:lvl5pPr marL="2057400" indent="-228600" algn="l" defTabSz="914400" rtl="0" eaLnBrk="1" latinLnBrk="0" hangingPunct="1">
        <a:spcBef>
          <a:spcPct val="20000"/>
        </a:spcBef>
        <a:buFont typeface="Arial" pitchFamily="34" charset="0"/>
        <a:buChar char="»"/>
        <a:defRPr sz="2000" kern="1200" baseline="0">
          <a:solidFill>
            <a:schemeClr val="tx1"/>
          </a:solidFill>
          <a:latin typeface="Denne's Old Handwriting"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rgbClr val="FF0000"/>
                </a:solidFill>
                <a:latin typeface="Denne's Old Handwriting" pitchFamily="2" charset="0"/>
              </a:rPr>
              <a:t>Network Layer</a:t>
            </a:r>
            <a:endParaRPr lang="en-US" dirty="0">
              <a:solidFill>
                <a:srgbClr val="FF0000"/>
              </a:solidFill>
              <a:latin typeface="Denne's Old Handwriting" pitchFamily="2" charset="0"/>
            </a:endParaRPr>
          </a:p>
        </p:txBody>
      </p:sp>
      <p:sp>
        <p:nvSpPr>
          <p:cNvPr id="3" name="Subtitle 2"/>
          <p:cNvSpPr>
            <a:spLocks noGrp="1"/>
          </p:cNvSpPr>
          <p:nvPr>
            <p:ph type="subTitle" idx="1"/>
          </p:nvPr>
        </p:nvSpPr>
        <p:spPr/>
        <p:txBody>
          <a:bodyPr/>
          <a:lstStyle/>
          <a:p>
            <a:r>
              <a:rPr lang="en-US" dirty="0" smtClean="0">
                <a:solidFill>
                  <a:schemeClr val="tx1"/>
                </a:solidFill>
                <a:latin typeface="Denne's Old Handwriting" pitchFamily="2" charset="0"/>
              </a:rPr>
              <a:t>Chris O’Brien</a:t>
            </a:r>
            <a:endParaRPr lang="en-US" dirty="0">
              <a:solidFill>
                <a:schemeClr val="tx1"/>
              </a:solidFill>
              <a:latin typeface="Denne's Old Handwriting" pitchFamily="2"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53200" y="3784363"/>
            <a:ext cx="2190750" cy="17526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1848077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lstStyle/>
          <a:p>
            <a:r>
              <a:rPr lang="en-US" dirty="0" smtClean="0"/>
              <a:t>Overall, Layer 3 is responsible for routing packets from one node to another between networks.</a:t>
            </a:r>
          </a:p>
          <a:p>
            <a:r>
              <a:rPr lang="en-US" dirty="0" smtClean="0"/>
              <a:t>Primary jobs of the Network Layer include:</a:t>
            </a:r>
          </a:p>
          <a:p>
            <a:pPr lvl="1"/>
            <a:r>
              <a:rPr lang="en-US" dirty="0" smtClean="0"/>
              <a:t>Logical addressing</a:t>
            </a:r>
          </a:p>
          <a:p>
            <a:pPr lvl="1"/>
            <a:r>
              <a:rPr lang="en-US" dirty="0" smtClean="0"/>
              <a:t>Routing</a:t>
            </a:r>
          </a:p>
          <a:p>
            <a:pPr lvl="1"/>
            <a:r>
              <a:rPr lang="en-US" dirty="0" smtClean="0"/>
              <a:t>Encapsulation</a:t>
            </a:r>
          </a:p>
          <a:p>
            <a:pPr lvl="1"/>
            <a:r>
              <a:rPr lang="en-US" dirty="0" smtClean="0"/>
              <a:t>Fragmentation and reassembly</a:t>
            </a:r>
          </a:p>
          <a:p>
            <a:pPr lvl="1"/>
            <a:r>
              <a:rPr lang="en-US" dirty="0" smtClean="0"/>
              <a:t>Error handling</a:t>
            </a:r>
          </a:p>
        </p:txBody>
      </p:sp>
    </p:spTree>
    <p:extLst>
      <p:ext uri="{BB962C8B-B14F-4D97-AF65-F5344CB8AC3E}">
        <p14:creationId xmlns:p14="http://schemas.microsoft.com/office/powerpoint/2010/main" val="21840823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Logical Addressing</a:t>
            </a:r>
            <a:endParaRPr lang="en-US" dirty="0"/>
          </a:p>
        </p:txBody>
      </p:sp>
      <p:sp>
        <p:nvSpPr>
          <p:cNvPr id="3" name="Content Placeholder 2"/>
          <p:cNvSpPr>
            <a:spLocks noGrp="1"/>
          </p:cNvSpPr>
          <p:nvPr>
            <p:ph idx="1"/>
          </p:nvPr>
        </p:nvSpPr>
        <p:spPr>
          <a:xfrm>
            <a:off x="467493" y="1390876"/>
            <a:ext cx="8229600" cy="4095524"/>
          </a:xfrm>
        </p:spPr>
        <p:txBody>
          <a:bodyPr>
            <a:normAutofit fontScale="77500" lnSpcReduction="20000"/>
          </a:bodyPr>
          <a:lstStyle/>
          <a:p>
            <a:r>
              <a:rPr lang="en-US" dirty="0" smtClean="0"/>
              <a:t>Each node that wants to send or receive information outside their network must have a logical address. Structure for organizing nodes on a network.</a:t>
            </a:r>
          </a:p>
          <a:p>
            <a:pPr lvl="1"/>
            <a:r>
              <a:rPr lang="en-US" dirty="0" smtClean="0"/>
              <a:t>Uses the IPv4 or IPv6 protocol</a:t>
            </a:r>
          </a:p>
          <a:p>
            <a:r>
              <a:rPr lang="en-US" dirty="0" smtClean="0"/>
              <a:t>Addresses are </a:t>
            </a:r>
            <a:r>
              <a:rPr lang="en-US" dirty="0"/>
              <a:t>a</a:t>
            </a:r>
            <a:r>
              <a:rPr lang="en-US" dirty="0" smtClean="0"/>
              <a:t>ssigned statically or dynamically via a DHCP server.</a:t>
            </a:r>
          </a:p>
          <a:p>
            <a:pPr lvl="1"/>
            <a:r>
              <a:rPr lang="en-US" dirty="0" smtClean="0"/>
              <a:t>Statically assigned machines generally include devices like servers and printers whereas dynamically assigned machines are for host machines.</a:t>
            </a:r>
          </a:p>
          <a:p>
            <a:r>
              <a:rPr lang="en-US" dirty="0" smtClean="0"/>
              <a:t>L3 uses logical IP addresses (can change at will).</a:t>
            </a:r>
          </a:p>
          <a:p>
            <a:r>
              <a:rPr lang="en-US" dirty="0" smtClean="0"/>
              <a:t>L2 uses MAC addresses, burned into NIC (theoretically cannot change).</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00400" y="5105400"/>
            <a:ext cx="5496693" cy="1619476"/>
          </a:xfrm>
          <a:prstGeom prst="rect">
            <a:avLst/>
          </a:prstGeom>
          <a:ln>
            <a:noFill/>
          </a:ln>
          <a:effectLst>
            <a:softEdge rad="112500"/>
          </a:effectLst>
        </p:spPr>
      </p:pic>
    </p:spTree>
    <p:extLst>
      <p:ext uri="{BB962C8B-B14F-4D97-AF65-F5344CB8AC3E}">
        <p14:creationId xmlns:p14="http://schemas.microsoft.com/office/powerpoint/2010/main" val="22636233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Logical Addressing (cont.)</a:t>
            </a:r>
            <a:endParaRPr lang="en-US" dirty="0"/>
          </a:p>
        </p:txBody>
      </p:sp>
      <p:sp>
        <p:nvSpPr>
          <p:cNvPr id="3" name="Content Placeholder 2"/>
          <p:cNvSpPr>
            <a:spLocks noGrp="1"/>
          </p:cNvSpPr>
          <p:nvPr>
            <p:ph idx="1"/>
          </p:nvPr>
        </p:nvSpPr>
        <p:spPr>
          <a:xfrm>
            <a:off x="457200" y="1649339"/>
            <a:ext cx="8229600" cy="2770261"/>
          </a:xfrm>
        </p:spPr>
        <p:txBody>
          <a:bodyPr>
            <a:normAutofit fontScale="92500" lnSpcReduction="20000"/>
          </a:bodyPr>
          <a:lstStyle/>
          <a:p>
            <a:r>
              <a:rPr lang="en-US" dirty="0" smtClean="0"/>
              <a:t>Current most used protocol is IPv4.</a:t>
            </a:r>
          </a:p>
          <a:p>
            <a:pPr lvl="1"/>
            <a:r>
              <a:rPr lang="en-US" dirty="0" smtClean="0"/>
              <a:t>Addresses are </a:t>
            </a:r>
            <a:r>
              <a:rPr lang="en-US" dirty="0" smtClean="0"/>
              <a:t>32 bits in size, broken up into 4 octets or groups of 8 bits</a:t>
            </a:r>
          </a:p>
          <a:p>
            <a:pPr lvl="1"/>
            <a:r>
              <a:rPr lang="en-US" dirty="0" smtClean="0"/>
              <a:t>Uses dotted decimal notation for humans to read and has a binary equivalent which is how the computer reads the address</a:t>
            </a:r>
          </a:p>
          <a:p>
            <a:pPr lvl="1"/>
            <a:r>
              <a:rPr lang="en-US" dirty="0" smtClean="0"/>
              <a:t>There are up to 2^32 or 4.19 billion addresses available</a:t>
            </a:r>
            <a:endParaRPr lang="en-US" dirty="0" smtClean="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47800" y="4648200"/>
            <a:ext cx="6376709" cy="190533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1877702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Logical Addressing (cont.)</a:t>
            </a:r>
            <a:endParaRPr lang="en-US" dirty="0"/>
          </a:p>
        </p:txBody>
      </p:sp>
      <p:sp>
        <p:nvSpPr>
          <p:cNvPr id="3" name="Content Placeholder 2"/>
          <p:cNvSpPr>
            <a:spLocks noGrp="1"/>
          </p:cNvSpPr>
          <p:nvPr>
            <p:ph idx="1"/>
          </p:nvPr>
        </p:nvSpPr>
        <p:spPr>
          <a:xfrm>
            <a:off x="457200" y="1649339"/>
            <a:ext cx="8229600" cy="2694061"/>
          </a:xfrm>
        </p:spPr>
        <p:txBody>
          <a:bodyPr>
            <a:normAutofit fontScale="92500" lnSpcReduction="20000"/>
          </a:bodyPr>
          <a:lstStyle/>
          <a:p>
            <a:r>
              <a:rPr lang="en-US" dirty="0" smtClean="0"/>
              <a:t>Will eventually go to IPv6</a:t>
            </a:r>
          </a:p>
          <a:p>
            <a:pPr lvl="1"/>
            <a:r>
              <a:rPr lang="en-US" dirty="0" smtClean="0"/>
              <a:t>128 bits in size</a:t>
            </a:r>
          </a:p>
          <a:p>
            <a:pPr lvl="1"/>
            <a:r>
              <a:rPr lang="en-US" dirty="0" smtClean="0"/>
              <a:t>C</a:t>
            </a:r>
            <a:r>
              <a:rPr lang="en-US" dirty="0" smtClean="0"/>
              <a:t>onsists of eight groups of four hexadecimal digits separated by colons</a:t>
            </a:r>
          </a:p>
          <a:p>
            <a:pPr lvl="1"/>
            <a:r>
              <a:rPr lang="en-US" dirty="0" smtClean="0"/>
              <a:t>There are </a:t>
            </a:r>
            <a:r>
              <a:rPr lang="en-US" dirty="0"/>
              <a:t>u</a:t>
            </a:r>
            <a:r>
              <a:rPr lang="en-US" dirty="0" smtClean="0"/>
              <a:t>p to 2^128 or 3.4 x10^38 addresses available</a:t>
            </a:r>
          </a:p>
          <a:p>
            <a:pPr lvl="2"/>
            <a:r>
              <a:rPr lang="en-US" dirty="0" smtClean="0"/>
              <a:t>That is ~ 4.8×10^28 addresses per PERSON as of today whereas IPv4 provides less than one address per person.</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7400" y="4351812"/>
            <a:ext cx="4707575" cy="235378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1910246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Routing / Encapsulation</a:t>
            </a:r>
            <a:endParaRPr lang="en-US" dirty="0"/>
          </a:p>
        </p:txBody>
      </p:sp>
      <p:sp>
        <p:nvSpPr>
          <p:cNvPr id="3" name="Content Placeholder 2"/>
          <p:cNvSpPr>
            <a:spLocks noGrp="1"/>
          </p:cNvSpPr>
          <p:nvPr>
            <p:ph idx="1"/>
          </p:nvPr>
        </p:nvSpPr>
        <p:spPr>
          <a:xfrm>
            <a:off x="457200" y="1649339"/>
            <a:ext cx="8229600" cy="2694061"/>
          </a:xfrm>
        </p:spPr>
        <p:txBody>
          <a:bodyPr>
            <a:normAutofit fontScale="85000" lnSpcReduction="10000"/>
          </a:bodyPr>
          <a:lstStyle/>
          <a:p>
            <a:r>
              <a:rPr lang="en-US" dirty="0" smtClean="0"/>
              <a:t>Router takes the information from Layer 4 (Transport) and adds (or appends) the Layer 3 header. It then sends the packet to Layer 2 (Data Link).</a:t>
            </a:r>
          </a:p>
          <a:p>
            <a:pPr lvl="1"/>
            <a:r>
              <a:rPr lang="en-US" dirty="0" smtClean="0"/>
              <a:t>This process is called data encapsulation and provides the necessary information for the Network layer</a:t>
            </a:r>
          </a:p>
          <a:p>
            <a:pPr lvl="1"/>
            <a:r>
              <a:rPr lang="en-US" dirty="0" smtClean="0"/>
              <a:t>The Layer 3 header includes many fields but the most important are the source and destination IP addresses</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4416258"/>
            <a:ext cx="3505200" cy="213694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0259363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Routing / Encapsulation (cont.)</a:t>
            </a:r>
            <a:endParaRPr lang="en-US" dirty="0"/>
          </a:p>
        </p:txBody>
      </p:sp>
      <p:sp>
        <p:nvSpPr>
          <p:cNvPr id="3" name="Content Placeholder 2"/>
          <p:cNvSpPr>
            <a:spLocks noGrp="1"/>
          </p:cNvSpPr>
          <p:nvPr>
            <p:ph idx="1"/>
          </p:nvPr>
        </p:nvSpPr>
        <p:spPr>
          <a:xfrm>
            <a:off x="457200" y="1600200"/>
            <a:ext cx="8229600" cy="3581400"/>
          </a:xfrm>
        </p:spPr>
        <p:txBody>
          <a:bodyPr>
            <a:normAutofit fontScale="77500" lnSpcReduction="20000"/>
          </a:bodyPr>
          <a:lstStyle/>
          <a:p>
            <a:r>
              <a:rPr lang="en-US" dirty="0" smtClean="0"/>
              <a:t>In addition to encapsulating, the network layer must be able to direct, or route, the information. Sometimes the source and destination hosts are not on the same network. The device routing the information finds the best path to take based on different things. The paths between networks are called “hops” and the router determines which hops will provide the most efficient way to travel between networks based on:</a:t>
            </a:r>
          </a:p>
          <a:p>
            <a:pPr lvl="1"/>
            <a:r>
              <a:rPr lang="en-US" dirty="0" smtClean="0"/>
              <a:t>Quality of Service (</a:t>
            </a:r>
            <a:r>
              <a:rPr lang="en-US" dirty="0" err="1" smtClean="0"/>
              <a:t>QoS</a:t>
            </a:r>
            <a:r>
              <a:rPr lang="en-US" dirty="0" smtClean="0"/>
              <a:t>)</a:t>
            </a:r>
          </a:p>
          <a:p>
            <a:pPr lvl="1"/>
            <a:r>
              <a:rPr lang="en-US" dirty="0" smtClean="0"/>
              <a:t>Cost</a:t>
            </a:r>
          </a:p>
          <a:p>
            <a:pPr lvl="1"/>
            <a:r>
              <a:rPr lang="en-US" dirty="0" smtClean="0"/>
              <a:t>Network congestion</a:t>
            </a: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67200" y="4002633"/>
            <a:ext cx="4724400" cy="262676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9468402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Fragmentation and Reassembly</a:t>
            </a:r>
            <a:endParaRPr lang="en-US" dirty="0"/>
          </a:p>
        </p:txBody>
      </p:sp>
      <p:sp>
        <p:nvSpPr>
          <p:cNvPr id="3" name="Content Placeholder 2"/>
          <p:cNvSpPr>
            <a:spLocks noGrp="1"/>
          </p:cNvSpPr>
          <p:nvPr>
            <p:ph idx="1"/>
          </p:nvPr>
        </p:nvSpPr>
        <p:spPr>
          <a:xfrm>
            <a:off x="457200" y="1447800"/>
            <a:ext cx="8229600" cy="2971800"/>
          </a:xfrm>
        </p:spPr>
        <p:txBody>
          <a:bodyPr>
            <a:normAutofit fontScale="62500" lnSpcReduction="20000"/>
          </a:bodyPr>
          <a:lstStyle/>
          <a:p>
            <a:r>
              <a:rPr lang="en-US" dirty="0" smtClean="0"/>
              <a:t>Network layer’s main responsibility is to deliver data between networks. After encapsulation, data is passed to the Data Link layer. The problem is, sometimes the message being sent is too large for the maximum frame size at Layer 2. If this happens, the network layer will divide the message into multiple fragments that are sent individually and reassembled on arrival of the destination network layer. For an Ethernet frame, the maximum payload size is generally 1500 bytes.</a:t>
            </a:r>
          </a:p>
          <a:p>
            <a:pPr lvl="1"/>
            <a:r>
              <a:rPr lang="en-US" dirty="0" smtClean="0"/>
              <a:t>As shown in the image, we have a message that is 4,464 bytes. The Layer 3 device splits, or fragments, it into four separate units which will be sent at 1500 bytes or less each. When it reaches the destination Layer 3 device, it will then be reassembled to the full 4,464 bytes.</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0" y="3810000"/>
            <a:ext cx="3915379" cy="283124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574290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Error Handling</a:t>
            </a:r>
            <a:endParaRPr lang="en-US" dirty="0"/>
          </a:p>
        </p:txBody>
      </p:sp>
      <p:sp>
        <p:nvSpPr>
          <p:cNvPr id="3" name="Content Placeholder 2"/>
          <p:cNvSpPr>
            <a:spLocks noGrp="1"/>
          </p:cNvSpPr>
          <p:nvPr>
            <p:ph idx="1"/>
          </p:nvPr>
        </p:nvSpPr>
        <p:spPr>
          <a:xfrm>
            <a:off x="457200" y="1447800"/>
            <a:ext cx="8229600" cy="2599450"/>
          </a:xfrm>
        </p:spPr>
        <p:txBody>
          <a:bodyPr>
            <a:normAutofit fontScale="85000" lnSpcReduction="20000"/>
          </a:bodyPr>
          <a:lstStyle/>
          <a:p>
            <a:r>
              <a:rPr lang="en-US" dirty="0" smtClean="0"/>
              <a:t>Internet Control Message Protocol, or ICMP, is used between operating systems of network computers to send error messages. It is a unique protocol because it operates at the network layer and isn’t used to exchange data. It is merely used to provide feedback and is not always reliable.</a:t>
            </a:r>
          </a:p>
          <a:p>
            <a:pPr lvl="1"/>
            <a:r>
              <a:rPr lang="en-US" dirty="0" smtClean="0"/>
              <a:t>ICMP is used by the popular diagnostic tools ping and traceroute</a:t>
            </a: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00400" y="3733800"/>
            <a:ext cx="5008481" cy="28194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09464411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Elemental</Template>
  <TotalTime>274</TotalTime>
  <Words>618</Words>
  <Application>Microsoft Office PowerPoint</Application>
  <PresentationFormat>On-screen Show (4:3)</PresentationFormat>
  <Paragraphs>43</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Network Layer</vt:lpstr>
      <vt:lpstr>Overview</vt:lpstr>
      <vt:lpstr>Logical Addressing</vt:lpstr>
      <vt:lpstr>Logical Addressing (cont.)</vt:lpstr>
      <vt:lpstr>Logical Addressing (cont.)</vt:lpstr>
      <vt:lpstr>Routing / Encapsulation</vt:lpstr>
      <vt:lpstr>Routing / Encapsulation (cont.)</vt:lpstr>
      <vt:lpstr>Fragmentation and Reassembly</vt:lpstr>
      <vt:lpstr>Error Handling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dc:creator>
  <cp:lastModifiedBy>Chris</cp:lastModifiedBy>
  <cp:revision>144</cp:revision>
  <dcterms:created xsi:type="dcterms:W3CDTF">2012-11-18T23:30:58Z</dcterms:created>
  <dcterms:modified xsi:type="dcterms:W3CDTF">2012-11-19T04:05:22Z</dcterms:modified>
</cp:coreProperties>
</file>